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9" r:id="rId4"/>
    <p:sldId id="265" r:id="rId5"/>
    <p:sldId id="266" r:id="rId6"/>
    <p:sldId id="267" r:id="rId7"/>
    <p:sldId id="257" r:id="rId8"/>
    <p:sldId id="262" r:id="rId9"/>
    <p:sldId id="258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727" autoAdjust="0"/>
  </p:normalViewPr>
  <p:slideViewPr>
    <p:cSldViewPr>
      <p:cViewPr varScale="1">
        <p:scale>
          <a:sx n="80" d="100"/>
          <a:sy n="80" d="100"/>
        </p:scale>
        <p:origin x="-1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0D979-47C3-4926-ADC4-CE49E862B45A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A3BD0-9C9E-4EA7-951D-81DDA339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8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82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7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0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25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93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9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41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7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38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50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2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7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" y="1333500"/>
            <a:ext cx="10058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spc="-3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</a:t>
            </a:r>
            <a:r>
              <a:rPr lang="en-US" sz="4000" b="1" spc="-3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spc="-3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МАНИПУЛИРОВАНИЕ </a:t>
            </a:r>
            <a:endParaRPr lang="en-US" sz="4000" b="1" spc="-30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-3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ИНТЕРНЕТ-СРЕДЕ</a:t>
            </a:r>
            <a:endParaRPr lang="en-US" sz="4000" b="1" spc="-30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1025" y="4000500"/>
            <a:ext cx="92202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4000" spc="-3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распознать?</a:t>
            </a:r>
          </a:p>
          <a:p>
            <a:pPr marL="685800" lvl="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4000" spc="-30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4000" spc="-3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противостоять?</a:t>
            </a:r>
          </a:p>
          <a:p>
            <a:pPr marL="685800" lvl="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4000" spc="-30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4000" spc="-3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избежать неосознанных поступков под воздействием манипуляций?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9CCF10F-77A2-D2D4-E1C1-F5F372787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5070"/>
            <a:ext cx="6644601" cy="8664918"/>
          </a:xfrm>
          <a:prstGeom prst="rect">
            <a:avLst/>
          </a:prstGeom>
        </p:spPr>
      </p:pic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732295B7-DC15-3C7F-2AB2-7271CD6B563C}"/>
              </a:ext>
            </a:extLst>
          </p:cNvPr>
          <p:cNvSpPr/>
          <p:nvPr/>
        </p:nvSpPr>
        <p:spPr>
          <a:xfrm>
            <a:off x="10634589" y="571499"/>
            <a:ext cx="6678012" cy="8763001"/>
          </a:xfrm>
          <a:custGeom>
            <a:avLst/>
            <a:gdLst/>
            <a:ahLst/>
            <a:cxnLst/>
            <a:rect l="l" t="t" r="r" b="b"/>
            <a:pathLst>
              <a:path w="34823400" h="34823400">
                <a:moveTo>
                  <a:pt x="34823400" y="34823400"/>
                </a:moveTo>
                <a:lnTo>
                  <a:pt x="0" y="34823400"/>
                </a:lnTo>
                <a:lnTo>
                  <a:pt x="0" y="0"/>
                </a:lnTo>
                <a:lnTo>
                  <a:pt x="34823400" y="0"/>
                </a:lnTo>
                <a:lnTo>
                  <a:pt x="34823400" y="348234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0DD0867-C2CA-7678-1BF0-C47BDB375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509" y="8992301"/>
            <a:ext cx="1262386" cy="126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23448" y="880587"/>
            <a:ext cx="89097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spc="-3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  ОБРАЩАТЬ ВНИМАНИЕ  НА ТО,  КАК    ПРЕДСТАВЛЕНА ИНФОРМАЦИЯ!</a:t>
            </a:r>
            <a:endParaRPr lang="en-US" sz="4000" b="1" spc="-30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9600" y="3912392"/>
            <a:ext cx="878205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манипуляции существенно увеличивается, если </a:t>
            </a:r>
          </a:p>
          <a:p>
            <a:pPr algn="ctr"/>
            <a:r>
              <a:rPr lang="ru-RU" sz="40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ссылки на источник информации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3520C22-44B2-6FDB-A2FB-26374FF9F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44" y="540691"/>
            <a:ext cx="7059230" cy="9205617"/>
          </a:xfrm>
          <a:prstGeom prst="rect">
            <a:avLst/>
          </a:prstGeom>
        </p:spPr>
      </p:pic>
      <p:pic>
        <p:nvPicPr>
          <p:cNvPr id="8" name="Picture 2" descr="Инкогнито – Бесплатные иконки: безопасность">
            <a:extLst>
              <a:ext uri="{FF2B5EF4-FFF2-40B4-BE49-F238E27FC236}">
                <a16:creationId xmlns="" xmlns:a16="http://schemas.microsoft.com/office/drawing/2014/main" id="{549BBD93-1410-E71C-F71B-901E8A2A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5250">
            <a:off x="11985559" y="5277013"/>
            <a:ext cx="1085209" cy="10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Инкогнито – Бесплатные иконки: безопасность">
            <a:extLst>
              <a:ext uri="{FF2B5EF4-FFF2-40B4-BE49-F238E27FC236}">
                <a16:creationId xmlns="" xmlns:a16="http://schemas.microsoft.com/office/drawing/2014/main" id="{7D1EC436-6CA5-20A2-7AF7-5D1DF0042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520">
            <a:off x="12790907" y="4181570"/>
            <a:ext cx="788471" cy="7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Инкогнито – Бесплатные иконки: безопасность">
            <a:extLst>
              <a:ext uri="{FF2B5EF4-FFF2-40B4-BE49-F238E27FC236}">
                <a16:creationId xmlns="" xmlns:a16="http://schemas.microsoft.com/office/drawing/2014/main" id="{2A244CEA-884E-06EC-45F8-C796176F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3680">
            <a:off x="9881993" y="3824095"/>
            <a:ext cx="623316" cy="62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Инкогнито – Бесплатные иконки: безопасность">
            <a:extLst>
              <a:ext uri="{FF2B5EF4-FFF2-40B4-BE49-F238E27FC236}">
                <a16:creationId xmlns="" xmlns:a16="http://schemas.microsoft.com/office/drawing/2014/main" id="{68FF2268-CBB9-4FA6-41CD-A4992CFF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42">
            <a:off x="11539257" y="3037942"/>
            <a:ext cx="562538" cy="5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71973"/>
            <a:ext cx="2636837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F2E396-6100-E27B-912D-DF70345417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9464">
            <a:off x="7277386" y="7665204"/>
            <a:ext cx="1698961" cy="16872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5794C32-D18A-15C3-BB60-0C5FCBB923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83">
            <a:off x="9518082" y="2490469"/>
            <a:ext cx="1122055" cy="1114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F38C544-7719-F807-1575-1C52BDD2F4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886">
            <a:off x="9970986" y="5272896"/>
            <a:ext cx="734133" cy="7290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98ED131-E318-5C67-4891-73658B984E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509" y="8992301"/>
            <a:ext cx="1262386" cy="126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344F875-C4E0-4222-5DCA-D70342C59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789" y="467256"/>
            <a:ext cx="6858253" cy="8943532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02981FDD-5674-7ACA-BB43-5DA59A5F3AA5}"/>
              </a:ext>
            </a:extLst>
          </p:cNvPr>
          <p:cNvSpPr txBox="1"/>
          <p:nvPr/>
        </p:nvSpPr>
        <p:spPr>
          <a:xfrm>
            <a:off x="304800" y="1409700"/>
            <a:ext cx="890978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манипуляции увеличивается,  </a:t>
            </a:r>
            <a:endParaRPr lang="en-US" sz="4000" b="1" spc="-15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происходит   многократное повторение  одной  и  той  же информации</a:t>
            </a:r>
            <a:r>
              <a:rPr lang="en-US" sz="40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4000" b="1" spc="-15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используются стереотипы и предвзятая трактовка </a:t>
            </a:r>
            <a:endParaRPr lang="en-US" sz="4000" b="1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="" xmlns:a16="http://schemas.microsoft.com/office/drawing/2014/main" id="{EA4C0910-5A8D-98FF-8E12-5C18F592F54F}"/>
              </a:ext>
            </a:extLst>
          </p:cNvPr>
          <p:cNvSpPr/>
          <p:nvPr/>
        </p:nvSpPr>
        <p:spPr>
          <a:xfrm rot="20989303" flipH="1">
            <a:off x="8200234" y="5721462"/>
            <a:ext cx="2971799" cy="2519565"/>
          </a:xfrm>
          <a:prstGeom prst="wedgeRound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Одно и то </a:t>
            </a:r>
            <a:r>
              <a:rPr lang="ru-RU" dirty="0" err="1"/>
              <a:t>же,ОДНО</a:t>
            </a:r>
            <a:r>
              <a:rPr lang="ru-RU" dirty="0"/>
              <a:t> И ТО </a:t>
            </a:r>
            <a:r>
              <a:rPr lang="ru-RU" dirty="0" err="1"/>
              <a:t>ЖЕ,Одно</a:t>
            </a:r>
            <a:r>
              <a:rPr lang="ru-RU" dirty="0"/>
              <a:t> И То </a:t>
            </a:r>
            <a:r>
              <a:rPr lang="ru-RU" dirty="0" err="1"/>
              <a:t>Же,</a:t>
            </a:r>
            <a:r>
              <a:rPr lang="ru-RU" sz="2000" b="1" dirty="0" err="1"/>
              <a:t>Одно</a:t>
            </a:r>
            <a:r>
              <a:rPr lang="ru-RU" sz="2000" b="1" dirty="0"/>
              <a:t> и то </a:t>
            </a:r>
            <a:r>
              <a:rPr lang="ru-RU" sz="2000" b="1" dirty="0" err="1"/>
              <a:t>же</a:t>
            </a:r>
            <a:r>
              <a:rPr lang="ru-RU" dirty="0" err="1"/>
              <a:t>,</a:t>
            </a:r>
            <a:r>
              <a:rPr lang="ru-RU" i="1" dirty="0" err="1"/>
              <a:t>одно</a:t>
            </a:r>
            <a:r>
              <a:rPr lang="ru-RU" i="1" dirty="0"/>
              <a:t> и то </a:t>
            </a:r>
            <a:r>
              <a:rPr lang="ru-RU" i="1" dirty="0" err="1"/>
              <a:t>же</a:t>
            </a:r>
            <a:r>
              <a:rPr lang="ru-RU" dirty="0" err="1"/>
              <a:t>,</a:t>
            </a:r>
            <a:r>
              <a:rPr lang="ru-RU" u="sng" dirty="0" err="1"/>
              <a:t>Одно</a:t>
            </a:r>
            <a:r>
              <a:rPr lang="ru-RU" u="sng" dirty="0"/>
              <a:t> И То </a:t>
            </a:r>
            <a:r>
              <a:rPr lang="ru-RU" u="sng" dirty="0" err="1"/>
              <a:t>Же</a:t>
            </a:r>
            <a:r>
              <a:rPr lang="ru-RU" dirty="0" err="1"/>
              <a:t>,</a:t>
            </a:r>
            <a:r>
              <a:rPr lang="ru-RU" dirty="0" err="1">
                <a:latin typeface="Comic Sans MS" panose="030F0702030302020204" pitchFamily="66" charset="0"/>
              </a:rPr>
              <a:t>ОДНО</a:t>
            </a:r>
            <a:r>
              <a:rPr lang="ru-RU" dirty="0">
                <a:latin typeface="Comic Sans MS" panose="030F0702030302020204" pitchFamily="66" charset="0"/>
              </a:rPr>
              <a:t> И ТО ЖЕ</a:t>
            </a:r>
            <a:r>
              <a:rPr lang="ru-RU" dirty="0"/>
              <a:t>,</a:t>
            </a:r>
            <a:r>
              <a:rPr lang="ru-RU" b="1" i="1" u="sng" dirty="0">
                <a:solidFill>
                  <a:schemeClr val="tx1"/>
                </a:solidFill>
              </a:rPr>
              <a:t>ОДНО И ТО ЖЕ</a:t>
            </a:r>
            <a:r>
              <a:rPr lang="ru-RU" dirty="0"/>
              <a:t>,</a:t>
            </a:r>
          </a:p>
          <a:p>
            <a:pPr algn="ctr"/>
            <a:endParaRPr lang="ru-RU" dirty="0"/>
          </a:p>
        </p:txBody>
      </p:sp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="" xmlns:a16="http://schemas.microsoft.com/office/drawing/2014/main" id="{4E5BD413-48A9-08BA-47A6-466AF182AD3D}"/>
              </a:ext>
            </a:extLst>
          </p:cNvPr>
          <p:cNvSpPr/>
          <p:nvPr/>
        </p:nvSpPr>
        <p:spPr>
          <a:xfrm flipH="1">
            <a:off x="13335000" y="6485021"/>
            <a:ext cx="4038598" cy="1191068"/>
          </a:xfrm>
          <a:prstGeom prst="wedgeRound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Одно и то </a:t>
            </a:r>
            <a:r>
              <a:rPr lang="ru-RU" sz="1400" dirty="0" err="1"/>
              <a:t>же,ОДНО</a:t>
            </a:r>
            <a:r>
              <a:rPr lang="ru-RU" sz="1400" dirty="0"/>
              <a:t> И ТО </a:t>
            </a:r>
            <a:r>
              <a:rPr lang="ru-RU" sz="1400" dirty="0" err="1"/>
              <a:t>ЖЕ,Одно</a:t>
            </a:r>
            <a:r>
              <a:rPr lang="ru-RU" sz="1400" dirty="0"/>
              <a:t> И То </a:t>
            </a:r>
            <a:r>
              <a:rPr lang="ru-RU" sz="1400" dirty="0" err="1"/>
              <a:t>Же,</a:t>
            </a:r>
            <a:r>
              <a:rPr lang="ru-RU" sz="1600" b="1" dirty="0" err="1">
                <a:solidFill>
                  <a:schemeClr val="tx1"/>
                </a:solidFill>
              </a:rPr>
              <a:t>Одно</a:t>
            </a:r>
            <a:r>
              <a:rPr lang="ru-RU" sz="1600" b="1" dirty="0">
                <a:solidFill>
                  <a:schemeClr val="tx1"/>
                </a:solidFill>
              </a:rPr>
              <a:t> и то </a:t>
            </a:r>
            <a:r>
              <a:rPr lang="ru-RU" sz="1600" b="1" dirty="0" err="1">
                <a:solidFill>
                  <a:schemeClr val="tx1"/>
                </a:solidFill>
              </a:rPr>
              <a:t>же</a:t>
            </a:r>
            <a:r>
              <a:rPr lang="ru-RU" sz="1400" dirty="0" err="1">
                <a:solidFill>
                  <a:schemeClr val="tx1"/>
                </a:solidFill>
              </a:rPr>
              <a:t>,</a:t>
            </a:r>
            <a:r>
              <a:rPr lang="ru-RU" sz="1400" i="1" dirty="0" err="1"/>
              <a:t>одно</a:t>
            </a:r>
            <a:r>
              <a:rPr lang="ru-RU" sz="1400" i="1" dirty="0"/>
              <a:t> и то </a:t>
            </a:r>
            <a:r>
              <a:rPr lang="ru-RU" sz="1400" i="1" dirty="0" err="1"/>
              <a:t>же</a:t>
            </a:r>
            <a:r>
              <a:rPr lang="ru-RU" sz="1400" dirty="0" err="1"/>
              <a:t>,</a:t>
            </a:r>
            <a:r>
              <a:rPr lang="ru-RU" sz="1400" u="sng" dirty="0" err="1">
                <a:solidFill>
                  <a:schemeClr val="tx1"/>
                </a:solidFill>
              </a:rPr>
              <a:t>Одно</a:t>
            </a:r>
            <a:r>
              <a:rPr lang="ru-RU" sz="1400" u="sng" dirty="0">
                <a:solidFill>
                  <a:schemeClr val="tx1"/>
                </a:solidFill>
              </a:rPr>
              <a:t> И То </a:t>
            </a:r>
            <a:r>
              <a:rPr lang="ru-RU" sz="1400" u="sng" dirty="0" err="1">
                <a:solidFill>
                  <a:schemeClr val="tx1"/>
                </a:solidFill>
              </a:rPr>
              <a:t>Же</a:t>
            </a:r>
            <a:r>
              <a:rPr lang="ru-RU" sz="1400" dirty="0" err="1"/>
              <a:t>,</a:t>
            </a:r>
            <a:r>
              <a:rPr lang="ru-RU" sz="1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ОДНО</a:t>
            </a:r>
            <a:r>
              <a:rPr lang="ru-RU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 И ТО ЖЕ</a:t>
            </a:r>
            <a:r>
              <a:rPr lang="ru-RU" sz="1400" dirty="0"/>
              <a:t>,</a:t>
            </a:r>
            <a:r>
              <a:rPr lang="ru-RU" sz="1400" b="1" i="1" u="sng" dirty="0">
                <a:solidFill>
                  <a:schemeClr val="tx1"/>
                </a:solidFill>
              </a:rPr>
              <a:t>ОДНО И ТО ЖЕ</a:t>
            </a:r>
            <a:r>
              <a:rPr lang="ru-RU" sz="1400" dirty="0"/>
              <a:t>,</a:t>
            </a:r>
          </a:p>
          <a:p>
            <a:pPr algn="ctr"/>
            <a:endParaRPr lang="ru-RU" sz="1400" dirty="0"/>
          </a:p>
        </p:txBody>
      </p:sp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="" xmlns:a16="http://schemas.microsoft.com/office/drawing/2014/main" id="{91298CEB-71D2-FD1F-E642-8297FFA6DDAA}"/>
              </a:ext>
            </a:extLst>
          </p:cNvPr>
          <p:cNvSpPr/>
          <p:nvPr/>
        </p:nvSpPr>
        <p:spPr>
          <a:xfrm rot="19174797">
            <a:off x="10267899" y="2705099"/>
            <a:ext cx="2362200" cy="1515804"/>
          </a:xfrm>
          <a:prstGeom prst="wedgeRound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Одно и то </a:t>
            </a:r>
            <a:r>
              <a:rPr lang="ru-RU" sz="1400" dirty="0" err="1"/>
              <a:t>же,ОДНО</a:t>
            </a:r>
            <a:r>
              <a:rPr lang="ru-RU" sz="1400" dirty="0"/>
              <a:t> И ТО </a:t>
            </a:r>
            <a:r>
              <a:rPr lang="ru-RU" sz="1400" dirty="0" err="1"/>
              <a:t>ЖЕ,</a:t>
            </a:r>
            <a:r>
              <a:rPr lang="ru-RU" sz="1400" dirty="0" err="1">
                <a:solidFill>
                  <a:schemeClr val="tx1"/>
                </a:solidFill>
              </a:rPr>
              <a:t>Одно</a:t>
            </a:r>
            <a:r>
              <a:rPr lang="ru-RU" sz="1400" dirty="0">
                <a:solidFill>
                  <a:schemeClr val="tx1"/>
                </a:solidFill>
              </a:rPr>
              <a:t> И То </a:t>
            </a:r>
            <a:r>
              <a:rPr lang="ru-RU" sz="1400" dirty="0" err="1">
                <a:solidFill>
                  <a:schemeClr val="tx1"/>
                </a:solidFill>
              </a:rPr>
              <a:t>Же,</a:t>
            </a:r>
            <a:r>
              <a:rPr lang="ru-RU" sz="1600" b="1" dirty="0" err="1"/>
              <a:t>Одно</a:t>
            </a:r>
            <a:r>
              <a:rPr lang="ru-RU" sz="1600" b="1" dirty="0"/>
              <a:t> и то </a:t>
            </a:r>
            <a:r>
              <a:rPr lang="ru-RU" sz="1600" b="1" dirty="0" err="1"/>
              <a:t>же</a:t>
            </a:r>
            <a:r>
              <a:rPr lang="ru-RU" sz="1400" dirty="0" err="1"/>
              <a:t>,</a:t>
            </a:r>
            <a:r>
              <a:rPr lang="ru-RU" sz="1400" i="1" dirty="0" err="1"/>
              <a:t>одно</a:t>
            </a:r>
            <a:r>
              <a:rPr lang="ru-RU" sz="1400" i="1" dirty="0"/>
              <a:t> и то </a:t>
            </a:r>
            <a:r>
              <a:rPr lang="ru-RU" sz="1400" i="1" dirty="0" err="1"/>
              <a:t>же</a:t>
            </a:r>
            <a:r>
              <a:rPr lang="ru-RU" sz="1400" dirty="0" err="1"/>
              <a:t>,</a:t>
            </a:r>
            <a:r>
              <a:rPr lang="ru-RU" sz="1400" u="sng" dirty="0" err="1"/>
              <a:t>Одно</a:t>
            </a:r>
            <a:r>
              <a:rPr lang="ru-RU" sz="1400" u="sng" dirty="0"/>
              <a:t> И То </a:t>
            </a:r>
            <a:r>
              <a:rPr lang="ru-RU" sz="1400" u="sng" dirty="0" err="1"/>
              <a:t>Же</a:t>
            </a:r>
            <a:r>
              <a:rPr lang="ru-RU" sz="1400" dirty="0" err="1"/>
              <a:t>,</a:t>
            </a:r>
            <a:r>
              <a:rPr lang="ru-RU" sz="1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ОДНО</a:t>
            </a:r>
            <a:r>
              <a:rPr lang="ru-RU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 И ТО ЖЕ</a:t>
            </a:r>
            <a:r>
              <a:rPr lang="ru-RU" sz="1400" dirty="0"/>
              <a:t>,</a:t>
            </a:r>
            <a:r>
              <a:rPr lang="ru-RU" sz="1400" b="1" i="1" u="sng" dirty="0">
                <a:solidFill>
                  <a:schemeClr val="tx1"/>
                </a:solidFill>
              </a:rPr>
              <a:t>ОДНО И ТО ЖЕ</a:t>
            </a:r>
            <a:r>
              <a:rPr lang="ru-RU" sz="1400" dirty="0"/>
              <a:t>,</a:t>
            </a:r>
          </a:p>
          <a:p>
            <a:pPr algn="ctr"/>
            <a:endParaRPr lang="ru-RU" sz="1400" dirty="0"/>
          </a:p>
        </p:txBody>
      </p:sp>
      <p:sp>
        <p:nvSpPr>
          <p:cNvPr id="18" name="Облачко с текстом: прямоугольное со скругленными углами 17">
            <a:extLst>
              <a:ext uri="{FF2B5EF4-FFF2-40B4-BE49-F238E27FC236}">
                <a16:creationId xmlns="" xmlns:a16="http://schemas.microsoft.com/office/drawing/2014/main" id="{1418640D-370C-B191-3B6E-B28084B11ED9}"/>
              </a:ext>
            </a:extLst>
          </p:cNvPr>
          <p:cNvSpPr/>
          <p:nvPr/>
        </p:nvSpPr>
        <p:spPr>
          <a:xfrm rot="21037087">
            <a:off x="11044753" y="8212286"/>
            <a:ext cx="3157437" cy="1191068"/>
          </a:xfrm>
          <a:prstGeom prst="wedgeRound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Одно и то </a:t>
            </a:r>
            <a:r>
              <a:rPr lang="ru-RU" sz="1400" dirty="0" err="1"/>
              <a:t>же,ОДНО</a:t>
            </a:r>
            <a:r>
              <a:rPr lang="ru-RU" sz="1400" dirty="0"/>
              <a:t> И ТО </a:t>
            </a:r>
            <a:r>
              <a:rPr lang="ru-RU" sz="1400" dirty="0" err="1"/>
              <a:t>ЖЕ,Одно</a:t>
            </a:r>
            <a:r>
              <a:rPr lang="ru-RU" sz="1400" dirty="0"/>
              <a:t> И То </a:t>
            </a:r>
            <a:r>
              <a:rPr lang="ru-RU" sz="1400" dirty="0" err="1"/>
              <a:t>Же,</a:t>
            </a:r>
            <a:r>
              <a:rPr lang="ru-RU" sz="1600" b="1" dirty="0" err="1">
                <a:solidFill>
                  <a:schemeClr val="tx1"/>
                </a:solidFill>
              </a:rPr>
              <a:t>Одно</a:t>
            </a:r>
            <a:r>
              <a:rPr lang="ru-RU" sz="1600" b="1" dirty="0">
                <a:solidFill>
                  <a:schemeClr val="tx1"/>
                </a:solidFill>
              </a:rPr>
              <a:t> и то </a:t>
            </a:r>
            <a:r>
              <a:rPr lang="ru-RU" sz="1600" b="1" dirty="0" err="1">
                <a:solidFill>
                  <a:schemeClr val="tx1"/>
                </a:solidFill>
              </a:rPr>
              <a:t>же</a:t>
            </a:r>
            <a:r>
              <a:rPr lang="ru-RU" sz="1400" dirty="0" err="1"/>
              <a:t>,</a:t>
            </a:r>
            <a:r>
              <a:rPr lang="ru-RU" sz="1400" i="1" dirty="0" err="1"/>
              <a:t>одно</a:t>
            </a:r>
            <a:r>
              <a:rPr lang="ru-RU" sz="1400" i="1" dirty="0"/>
              <a:t> и то </a:t>
            </a:r>
            <a:r>
              <a:rPr lang="ru-RU" sz="1400" i="1" dirty="0" err="1"/>
              <a:t>же</a:t>
            </a:r>
            <a:r>
              <a:rPr lang="ru-RU" sz="1400" dirty="0" err="1"/>
              <a:t>,</a:t>
            </a:r>
            <a:r>
              <a:rPr lang="ru-RU" sz="1400" u="sng" dirty="0" err="1">
                <a:solidFill>
                  <a:srgbClr val="00B050"/>
                </a:solidFill>
              </a:rPr>
              <a:t>Одно</a:t>
            </a:r>
            <a:r>
              <a:rPr lang="ru-RU" sz="1400" u="sng" dirty="0">
                <a:solidFill>
                  <a:srgbClr val="00B050"/>
                </a:solidFill>
              </a:rPr>
              <a:t> И То </a:t>
            </a:r>
            <a:r>
              <a:rPr lang="ru-RU" sz="1400" u="sng" dirty="0" err="1">
                <a:solidFill>
                  <a:srgbClr val="00B050"/>
                </a:solidFill>
              </a:rPr>
              <a:t>Же</a:t>
            </a:r>
            <a:r>
              <a:rPr lang="ru-RU" sz="1400" dirty="0" err="1"/>
              <a:t>,</a:t>
            </a:r>
            <a:r>
              <a:rPr lang="ru-RU" sz="1400" dirty="0" err="1">
                <a:latin typeface="Comic Sans MS" panose="030F0702030302020204" pitchFamily="66" charset="0"/>
              </a:rPr>
              <a:t>ОДНО</a:t>
            </a:r>
            <a:r>
              <a:rPr lang="ru-RU" sz="1400" dirty="0">
                <a:latin typeface="Comic Sans MS" panose="030F0702030302020204" pitchFamily="66" charset="0"/>
              </a:rPr>
              <a:t> И ТО ЖЕ</a:t>
            </a:r>
            <a:r>
              <a:rPr lang="ru-RU" sz="1400" dirty="0"/>
              <a:t>,</a:t>
            </a:r>
            <a:r>
              <a:rPr lang="ru-RU" sz="1400" b="1" i="1" u="sng" dirty="0">
                <a:solidFill>
                  <a:schemeClr val="tx1"/>
                </a:solidFill>
              </a:rPr>
              <a:t>ОДНО И ТО ЖЕ</a:t>
            </a:r>
            <a:r>
              <a:rPr lang="ru-RU" sz="1400" dirty="0"/>
              <a:t>,</a:t>
            </a:r>
          </a:p>
          <a:p>
            <a:pPr algn="ctr"/>
            <a:endParaRPr lang="ru-RU" sz="1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F7ED1DB-B8F5-7BEB-7E42-1F95C10BC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509" y="8992301"/>
            <a:ext cx="1262386" cy="126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DDAD9EB-1F11-E2AC-7E0A-117940DA8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90550"/>
            <a:ext cx="6982763" cy="910590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="" xmlns:a16="http://schemas.microsoft.com/office/drawing/2014/main" id="{398F91DB-10D0-0DF0-7B32-53C6BE8DB699}"/>
              </a:ext>
            </a:extLst>
          </p:cNvPr>
          <p:cNvSpPr txBox="1"/>
          <p:nvPr/>
        </p:nvSpPr>
        <p:spPr>
          <a:xfrm>
            <a:off x="323448" y="880587"/>
            <a:ext cx="943015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ПРОЯВЛЯТЬ ОСТОРОЖНОСТЬ,   ЕСЛИ</a:t>
            </a:r>
            <a:endParaRPr lang="en-US" sz="4800" b="1" spc="-15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03D94696-7DAD-1E8F-51F8-7411B0474827}"/>
              </a:ext>
            </a:extLst>
          </p:cNvPr>
          <p:cNvSpPr txBox="1"/>
          <p:nvPr/>
        </p:nvSpPr>
        <p:spPr>
          <a:xfrm>
            <a:off x="387315" y="3771900"/>
            <a:ext cx="878205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имеет ярко выраженный оценочный характер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навязывается оценка происходящему, вывод делают за тебя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присутствует высмеивание, оскорбление кого-либо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целенаправленно вызывает эмоции</a:t>
            </a:r>
            <a:endParaRPr lang="en-US" sz="400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906EA28-6951-D2B5-9DF1-3C3E53D27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787">
            <a:off x="15301994" y="4748295"/>
            <a:ext cx="1143000" cy="1143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9EA3708-1C0A-D5BB-4429-6CC52DA4E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707" y="342900"/>
            <a:ext cx="2400299" cy="24002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9A9DDAC-0262-8D2E-BBAD-9FBFDD1779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4420">
            <a:off x="10436955" y="1504409"/>
            <a:ext cx="946722" cy="9467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11BD230-957B-7716-9124-753B569C5B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96100"/>
            <a:ext cx="3635018" cy="290801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759">
            <a:off x="15528528" y="7278238"/>
            <a:ext cx="1921702" cy="19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0112537-ED65-FD03-98A1-7A9A24A22D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509" y="8992301"/>
            <a:ext cx="1262386" cy="126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398" y="723900"/>
            <a:ext cx="162306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0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 ПРОТИВОСТОЯТЬ </a:t>
            </a:r>
          </a:p>
          <a:p>
            <a:pPr algn="ctr"/>
            <a:r>
              <a:rPr lang="ru-RU" sz="50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- ПСИХОЛОГИЧЕСКОМУ  МАНИПУЛИРОВАНИЮ  </a:t>
            </a:r>
            <a:endParaRPr lang="en-US" sz="5000" b="1" spc="-15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990967" y="3106275"/>
            <a:ext cx="5320126" cy="6324599"/>
            <a:chOff x="0" y="0"/>
            <a:chExt cx="1235292" cy="1321973"/>
          </a:xfrm>
        </p:grpSpPr>
        <p:sp>
          <p:nvSpPr>
            <p:cNvPr id="5" name="Freeform 5"/>
            <p:cNvSpPr/>
            <p:nvPr/>
          </p:nvSpPr>
          <p:spPr>
            <a:xfrm>
              <a:off x="3141" y="0"/>
              <a:ext cx="1232151" cy="1321973"/>
            </a:xfrm>
            <a:custGeom>
              <a:avLst/>
              <a:gdLst/>
              <a:ahLst/>
              <a:cxnLst/>
              <a:rect l="l" t="t" r="r" b="b"/>
              <a:pathLst>
                <a:path w="1232151" h="1321973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AB9EE2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1232151" cy="1236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43001" y="3409175"/>
            <a:ext cx="516809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5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   </a:t>
            </a:r>
          </a:p>
          <a:p>
            <a:pPr algn="ctr"/>
            <a:r>
              <a:rPr lang="ru-RU" sz="25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 МЫШЛЕНИЕ   </a:t>
            </a:r>
          </a:p>
          <a:p>
            <a:pPr algn="ctr"/>
            <a:r>
              <a:rPr lang="ru-RU" sz="25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   РАБОТЕ С   ИНФОРМАЦИЕЙ</a:t>
            </a:r>
            <a:endParaRPr lang="ru-RU" sz="2500" spc="-344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71600" y="5219700"/>
            <a:ext cx="487679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35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 проверяй    источники  новостей  и  фактов  перед   тем,   как  им   доверять.  </a:t>
            </a:r>
          </a:p>
          <a:p>
            <a:pPr>
              <a:lnSpc>
                <a:spcPts val="2351"/>
              </a:lnSpc>
              <a:spcBef>
                <a:spcPct val="0"/>
              </a:spcBef>
            </a:pPr>
            <a:r>
              <a:rPr lang="ru-RU" sz="30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ts val="235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Сомневайся  и  задавай   вопросы.   Не   принимай   информацию  на    веру,  особенно,   если   она   слишком   эмоционально    окрашена.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584547" y="3086100"/>
            <a:ext cx="4890305" cy="6324599"/>
            <a:chOff x="0" y="0"/>
            <a:chExt cx="1232151" cy="13219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2151" cy="1321973"/>
            </a:xfrm>
            <a:custGeom>
              <a:avLst/>
              <a:gdLst/>
              <a:ahLst/>
              <a:cxnLst/>
              <a:rect l="l" t="t" r="r" b="b"/>
              <a:pathLst>
                <a:path w="1232151" h="1321973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AB9EE2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1232151" cy="1236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630039" y="3467100"/>
            <a:ext cx="484481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5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</a:t>
            </a:r>
            <a:endParaRPr lang="en-US" sz="2500" b="1" spc="-15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РАЗНООБРАЗИЕ    ИСТОЧНИКОВ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58000" y="4811675"/>
            <a:ext cx="4495799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35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3000" spc="-28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35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Получай  информацию   от   различных   источников.    Это   позволяет   получить   более   объективное    представление   о   событиях.</a:t>
            </a:r>
          </a:p>
          <a:p>
            <a:pPr>
              <a:lnSpc>
                <a:spcPts val="2351"/>
              </a:lnSpc>
              <a:spcBef>
                <a:spcPct val="0"/>
              </a:spcBef>
            </a:pPr>
            <a:endParaRPr lang="ru-RU" sz="300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35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   изолирования    в    информационных "пузырях",    где   представлена  только   одна     точка    зрения.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793798" y="3106275"/>
            <a:ext cx="4839016" cy="6304424"/>
            <a:chOff x="0" y="0"/>
            <a:chExt cx="1232151" cy="132197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2151" cy="1321973"/>
            </a:xfrm>
            <a:custGeom>
              <a:avLst/>
              <a:gdLst/>
              <a:ahLst/>
              <a:cxnLst/>
              <a:rect l="l" t="t" r="r" b="b"/>
              <a:pathLst>
                <a:path w="1232151" h="1321973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AB9EE2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85725"/>
              <a:ext cx="1232151" cy="1236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806990" y="3476105"/>
            <a:ext cx="484302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500" b="1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ОБУЧАЙСЯ</a:t>
            </a:r>
            <a:endParaRPr lang="en-US" sz="2500" b="1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</a:t>
            </a:r>
            <a:r>
              <a:rPr lang="en-US" sz="2500" b="1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043612" y="4811675"/>
            <a:ext cx="433938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51"/>
              </a:lnSpc>
              <a:spcBef>
                <a:spcPct val="0"/>
              </a:spcBef>
            </a:pPr>
            <a:endParaRPr lang="ru-RU" sz="3000" spc="-28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35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3000" spc="-28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35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3000" spc="-28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35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000" spc="-28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Изучай,  как  работают   алгоритмы   социальных   сетей. </a:t>
            </a:r>
            <a:endParaRPr lang="en-US" sz="3000" spc="-28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351"/>
              </a:lnSpc>
              <a:spcBef>
                <a:spcPct val="0"/>
              </a:spcBef>
            </a:pPr>
            <a:r>
              <a:rPr lang="ru-RU" sz="3000" spc="-28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lnSpc>
                <a:spcPts val="235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000" spc="-28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Пойми,   какие критерии   формируют   твою  ленту   новостей.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15622EF-BA71-59CA-C946-04CE0CAED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509" y="8992301"/>
            <a:ext cx="1262386" cy="126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821" y="1725128"/>
            <a:ext cx="7900587" cy="827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437E097F-AA4A-8302-1452-6D29A649A1B8}"/>
              </a:ext>
            </a:extLst>
          </p:cNvPr>
          <p:cNvSpPr txBox="1"/>
          <p:nvPr/>
        </p:nvSpPr>
        <p:spPr>
          <a:xfrm>
            <a:off x="381001" y="342900"/>
            <a:ext cx="16634144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8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 К  САМОМУ СЕБЕ, КОТОРЫЕ  ПОЗВОЛЯЮТ </a:t>
            </a:r>
          </a:p>
          <a:p>
            <a:pPr algn="ctr"/>
            <a:r>
              <a:rPr lang="ru-RU" sz="38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ЗАЩИТИТЬСЯ ОТ МАНИПУЛЯЦИЙ В ИНТЕРНЕТ-СЕТИ:</a:t>
            </a:r>
            <a:endParaRPr lang="en-US" sz="3800" b="1" spc="-15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416FEE93-29AD-184B-C16F-6DA99D52C7DB}"/>
              </a:ext>
            </a:extLst>
          </p:cNvPr>
          <p:cNvSpPr txBox="1"/>
          <p:nvPr/>
        </p:nvSpPr>
        <p:spPr>
          <a:xfrm>
            <a:off x="1295400" y="1725128"/>
            <a:ext cx="8685483" cy="8279190"/>
          </a:xfrm>
          <a:prstGeom prst="rect">
            <a:avLst/>
          </a:prstGeom>
          <a:solidFill>
            <a:srgbClr val="CCCCFF"/>
          </a:solidFill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50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знаю об источнике этой информации, насколько я доверяю ему?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интересы у тех, кто предоставил эту информацию, есть ли возможность скрытой манипуляции в связи с этим?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доводы противоречат представленной информации и насколько я готов открыто рассмотреть обе стороны вопроса?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альтернативные точки зрения существуют на данную тему, учел ли я их?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ли информация слишком эмоционально окрашенной и как это может повлиять на мою способность объективно оценивать ее?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знаю по данной теме, и как это влияет на мою способность критически мыслить?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могут быть последствия принятия этой информации и стоит ли мне принимать решение, основываясь только на предоставленных данных?</a:t>
            </a:r>
          </a:p>
          <a:p>
            <a:r>
              <a:rPr lang="ru-RU" sz="270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F5CCEF6-6C50-7215-B8CF-5D4FF1A7D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711">
            <a:off x="13273253" y="1462149"/>
            <a:ext cx="1190783" cy="11907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95EB963-5D19-B140-CFEE-06540C82FE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9569">
            <a:off x="10778795" y="2743231"/>
            <a:ext cx="731018" cy="7310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6FA5E5D-44F6-8DCE-8FA0-96D0F24AC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7344">
            <a:off x="9615374" y="5691073"/>
            <a:ext cx="731018" cy="7310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BD74C4A-6AC6-9D57-B6A8-C6F6817387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466">
            <a:off x="9884030" y="3493255"/>
            <a:ext cx="1524751" cy="15247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CB97BEE-9125-0DA6-609C-B3562A3F7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908">
            <a:off x="16045607" y="1123682"/>
            <a:ext cx="1154529" cy="11545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2873277-F88F-281C-9480-7B88F6941A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509" y="8992301"/>
            <a:ext cx="1262386" cy="126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21B740A-4B8F-D72B-5E5F-2E0B6F1F6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090" y="725394"/>
            <a:ext cx="6775955" cy="883621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5C061D99-A9B9-69E3-7AB2-DF8C712D1CEF}"/>
              </a:ext>
            </a:extLst>
          </p:cNvPr>
          <p:cNvSpPr txBox="1"/>
          <p:nvPr/>
        </p:nvSpPr>
        <p:spPr>
          <a:xfrm>
            <a:off x="323448" y="880587"/>
            <a:ext cx="943015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ДАЙ СЕБЯ ИСПОЛЬЗОВАТЬ В ДЕСТРУКТИВНЫХ ЦЕЛЯХ !</a:t>
            </a:r>
            <a:endParaRPr lang="en-US" sz="4800" b="1" spc="-150" dirty="0">
              <a:solidFill>
                <a:srgbClr val="27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4" y="2598821"/>
            <a:ext cx="9773255" cy="33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090" y="3204507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готовность к анализу и проверке информации поможет защититься от манипуляций, принятия необоснованных утверждений, </a:t>
            </a:r>
          </a:p>
          <a:p>
            <a:pPr lvl="0" algn="just"/>
            <a:r>
              <a:rPr lang="ru-RU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совершения неосознанных поступков</a:t>
            </a:r>
            <a:endParaRPr lang="ru-RU" sz="3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57900"/>
            <a:ext cx="977265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8725" y="6438900"/>
            <a:ext cx="9144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Поддавшись манипуляциям, ты рискуешь потерять свою способность мыслить независимо. Защита себя от деструктивных манипуляций в интернете — это забота о своем уме, эмоциональном благополучии и будущем.</a:t>
            </a:r>
          </a:p>
          <a:p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8250E0C-AC93-C739-D5D7-5C3AC21F7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509" y="8992301"/>
            <a:ext cx="1262386" cy="126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044653"/>
            <a:ext cx="7656513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1028700" y="4010668"/>
            <a:ext cx="7658100" cy="4855648"/>
            <a:chOff x="0" y="0"/>
            <a:chExt cx="1002912" cy="13219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02913" cy="1321973"/>
            </a:xfrm>
            <a:custGeom>
              <a:avLst/>
              <a:gdLst/>
              <a:ahLst/>
              <a:cxnLst/>
              <a:rect l="l" t="t" r="r" b="b"/>
              <a:pathLst>
                <a:path w="1002913" h="1321973">
                  <a:moveTo>
                    <a:pt x="37830" y="0"/>
                  </a:moveTo>
                  <a:lnTo>
                    <a:pt x="965083" y="0"/>
                  </a:lnTo>
                  <a:cubicBezTo>
                    <a:pt x="985976" y="0"/>
                    <a:pt x="1002913" y="16937"/>
                    <a:pt x="1002913" y="37830"/>
                  </a:cubicBezTo>
                  <a:lnTo>
                    <a:pt x="1002913" y="1284143"/>
                  </a:lnTo>
                  <a:cubicBezTo>
                    <a:pt x="1002913" y="1294176"/>
                    <a:pt x="998927" y="1303798"/>
                    <a:pt x="991832" y="1310893"/>
                  </a:cubicBezTo>
                  <a:cubicBezTo>
                    <a:pt x="984738" y="1317987"/>
                    <a:pt x="975116" y="1321973"/>
                    <a:pt x="965083" y="1321973"/>
                  </a:cubicBezTo>
                  <a:lnTo>
                    <a:pt x="37830" y="1321973"/>
                  </a:lnTo>
                  <a:cubicBezTo>
                    <a:pt x="16937" y="1321973"/>
                    <a:pt x="0" y="1305036"/>
                    <a:pt x="0" y="1284143"/>
                  </a:cubicBezTo>
                  <a:lnTo>
                    <a:pt x="0" y="37830"/>
                  </a:lnTo>
                  <a:cubicBezTo>
                    <a:pt x="0" y="16937"/>
                    <a:pt x="16937" y="0"/>
                    <a:pt x="37830" y="0"/>
                  </a:cubicBezTo>
                  <a:close/>
                </a:path>
              </a:pathLst>
            </a:custGeom>
            <a:solidFill>
              <a:srgbClr val="AB9EE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1002912" cy="1236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95400" y="594626"/>
            <a:ext cx="153162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0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</a:t>
            </a:r>
          </a:p>
          <a:p>
            <a:pPr algn="ctr"/>
            <a:r>
              <a:rPr lang="ru-RU" sz="50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«ИНФОРМАЦИОННО-ПСИХОЛОГИЧЕСКОЕ МАНИПУЛИРОВАНИЕ»</a:t>
            </a:r>
            <a:r>
              <a:rPr lang="en-US" sz="5000" b="1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5000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000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определений</a:t>
            </a:r>
            <a:r>
              <a:rPr lang="en-US" sz="5000" spc="-150" dirty="0">
                <a:solidFill>
                  <a:srgbClr val="27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12967" y="4318554"/>
            <a:ext cx="3683729" cy="45407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25"/>
              </a:lnSpc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296400" y="4437944"/>
            <a:ext cx="7010400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600" b="1" spc="-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Информационно-психологическое манипулирование — это процесс использования различных методов и техник с целью воздействия на восприятие, мышление и поведение человека с использованием информации. Этот вид манипуляции часто применяется с целью убеждения, управления восприятием, создания определенных убеждений или формирования определенного поведения у целевой аудитории.</a:t>
            </a:r>
            <a:endParaRPr lang="en-US" sz="2600" b="1" spc="-27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93515" y="4463592"/>
            <a:ext cx="6928470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4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Информационно-психологическое манипулирование — </a:t>
            </a:r>
            <a:r>
              <a:rPr lang="ru-RU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когда </a:t>
            </a:r>
            <a:r>
              <a:rPr lang="ru-RU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пытается использовать разные хитрости и трюки, чтобы изменить твое мнение или заставить сделать что-то, чего ты, возможно, не сделал бы сам по своей воле. Это может включать в себя </a:t>
            </a:r>
            <a:r>
              <a:rPr lang="ru-RU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эмоциональных </a:t>
            </a:r>
            <a:r>
              <a:rPr lang="ru-RU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слов, изображений, вызывающих различные яркие эмоции, представление только тех </a:t>
            </a:r>
            <a:r>
              <a:rPr lang="ru-RU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фактов, которые поддерживают </a:t>
            </a:r>
            <a:r>
              <a:rPr lang="ru-RU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определенное мнение. </a:t>
            </a:r>
            <a:r>
              <a:rPr lang="ru-RU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делается с целью повлиять на твои мысли и решения. Важно быть бдительным и уметь различать, когда кто-то пытается тебя убедить, используя такие трюки</a:t>
            </a:r>
            <a:r>
              <a:rPr lang="ru-RU" sz="2600" b="1" spc="-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spc="-27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FC88CA7-0145-66E1-D374-AF1B0E54B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509" y="8992301"/>
            <a:ext cx="1262386" cy="126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630</Words>
  <Application>Microsoft Office PowerPoint</Application>
  <PresentationFormat>Произвольный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Calibri</vt:lpstr>
      <vt:lpstr>Comic Sans MS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Lilac Illustrated Social Psychology Presentation</dc:title>
  <dc:creator>Pavel</dc:creator>
  <cp:lastModifiedBy>Пользователь Windows</cp:lastModifiedBy>
  <cp:revision>54</cp:revision>
  <dcterms:created xsi:type="dcterms:W3CDTF">2006-08-16T00:00:00Z</dcterms:created>
  <dcterms:modified xsi:type="dcterms:W3CDTF">2024-01-09T10:18:19Z</dcterms:modified>
  <dc:identifier>DAF35NA_iIM</dc:identifier>
</cp:coreProperties>
</file>