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66" r:id="rId5"/>
    <p:sldId id="265" r:id="rId6"/>
    <p:sldId id="264" r:id="rId7"/>
    <p:sldId id="270" r:id="rId8"/>
    <p:sldId id="268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49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F3B71-45A1-4F1E-ABB9-C7E947FCA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47309-C31A-4AEF-9076-6BFAD178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1B9034-9322-478A-8D38-E3C7BBA7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B40C7C-9A44-4DF0-8D96-66B28562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86FFEC-E266-44B9-AD8C-B793089D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8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E310B-6D6C-4FC1-8106-2B4D1AE5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D51DDD-8D1E-4BF1-9C5E-E39B26091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B3B970-A4E5-4668-918F-79698A9A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233C3E-00CB-4C23-A3B3-918F974F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0034C8-4A04-43B0-AF1B-D01A458A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7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AC5310-B973-46D5-9B2D-5B8530E7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FE11F0-3B13-4199-85FB-AF031A2B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FA338-D0AE-44E1-9945-141C7240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D89204-AD7D-4D57-9A97-A6367780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4D7E97-FFED-42A5-A8B5-8D632EE9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92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508ED-8212-487F-8E53-13F553B6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E2F6B6-74EA-422A-A922-E7226D4F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71A858-F16B-4F93-B665-FCDD7131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92839C-FB84-4971-8AAF-9CB1464D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03F59-C4ED-438C-AF73-7465E653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9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69225-7585-4B2B-AC4E-0AFC6501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D8B4E6-3111-4E85-8BF6-9788846F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384EE1-78E0-4A73-8EF5-35A3A9FD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9C180E-CF8F-4BB7-B066-8901EBFA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1715F0-4E51-411C-912E-E0D99A95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01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60A0D-9665-4F7D-95EF-6421E302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E97C7-0002-4ADD-B4DE-28D87FD82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D95F61-0635-4E98-A9AA-0D7EE24F4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0DD803-9CAC-41A3-8564-B640C6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DAAC80-47BD-4447-B4F4-475424A6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A6514-8F89-4E1B-8F05-63F80936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5BC75E-EB50-44DE-BDCB-1C9DAB64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57B713-8068-417D-8457-381290F9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689723-CC72-406B-98AC-7B7343C2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D53B6D-0171-42F4-8C46-CCC2D367D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21C0A0-30ED-4703-A359-B4C57F5C8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7874905-A7CA-4106-A3DB-024C4FE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FD5946-D56D-4D58-97D6-4A352B01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B6EE67-3B75-4920-AEA3-B64BF58F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80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5E70F4-A3EA-40C3-BE23-A00B2182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B28D41-18EC-486C-8693-0D07497A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873C35-6DFC-4740-BD5E-10CE8889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65C4C1-A4BC-407D-B6BA-3DADF3A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F6163B-0D40-46BE-A3F7-4F2A78F8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45ADB1E-14B3-4A51-9E0A-4A4C8D3D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6E6E23-830E-4464-8EE1-8FFB5997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587A6-3A4B-4039-A370-6312193B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164AF-4127-440A-8D83-822B0628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74CD1C-7E60-4229-89CF-4D40A9C8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996E33-D577-4350-91A6-1F01E717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66F727-F93E-41A9-B46B-0EC2D45A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9C0E31-58E8-40BC-A59B-166D4544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09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01C63-9E30-419E-88D2-A2194729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C85F2-84F9-4B93-B3E8-28640F61F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2207C7-22FA-487D-9951-C3915E848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2757CB-8AE3-4DEE-994F-009AEC03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63F830-1700-4DF7-B7C2-005DF4DF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5BA988-AE69-46F7-BC2A-17898F18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AB87D-922C-4EEE-B555-9898D792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76811E-62CF-4CA1-974F-B129C64B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4AF8D-78BF-47F0-931F-02478FC08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A289-713E-45C8-AF90-12A6933D86F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38C9CB-BA5C-43B2-B875-7EDF6B6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379E3C-4D61-4DEE-AF40-1CC54146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slide" Target="slide2.xml"/><Relationship Id="rId5" Type="http://schemas.openxmlformats.org/officeDocument/2006/relationships/slide" Target="slide7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2.xml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9C8E05F-4E6E-473E-A248-63C0E1FA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61" y="0"/>
            <a:ext cx="5185078" cy="69134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A66B0A-8869-4306-8788-591B6A06151F}"/>
              </a:ext>
            </a:extLst>
          </p:cNvPr>
          <p:cNvSpPr txBox="1"/>
          <p:nvPr/>
        </p:nvSpPr>
        <p:spPr>
          <a:xfrm>
            <a:off x="4399722" y="2505670"/>
            <a:ext cx="3498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боевой славы средней школы №32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г.Могилёва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8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2AFD1F-3B1D-4032-82AE-DAD8C9AA8D0C}"/>
              </a:ext>
            </a:extLst>
          </p:cNvPr>
          <p:cNvSpPr txBox="1"/>
          <p:nvPr/>
        </p:nvSpPr>
        <p:spPr>
          <a:xfrm>
            <a:off x="1416986" y="1216680"/>
            <a:ext cx="4889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Arial Narrow" panose="020B0606020202030204" pitchFamily="34" charset="0"/>
              </a:rPr>
              <a:t>В МУЗЕЕ ПРОХОДЯТ РАЗЛИЧНЫЕ МЕРОПРИЯТИЯ, ДИАЛОГОВЫЕ ПЛОЩАДКИ, ЦЕРЕМОНИИ ПРИЁМА В ПИОНЕРЫ, ОБЗОРНЫЕ ЭКСКУРСИИ. К ПАМЯТНЫМ КАЛЕНДАРНЫМ ДАТАМ МУЗЕЙ ОРГАНИЗУЕТ ТЕМАТИЧЕСКИЕ ВЫСТАВКИ.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CD7BD2-38D7-4C97-A4B0-AF3F1EF4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986" y="3155672"/>
            <a:ext cx="4889745" cy="31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AF09528-A5A3-4131-8A4D-0CA9DAAA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145"/>
          <a:stretch/>
        </p:blipFill>
        <p:spPr>
          <a:xfrm>
            <a:off x="6653895" y="3031759"/>
            <a:ext cx="4186076" cy="312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13A3EF3-699B-4145-B352-19900EB69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964" y="268911"/>
            <a:ext cx="3034749" cy="276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1D08B32-2127-4D55-A33C-D96B1E9E8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246" y="5825379"/>
            <a:ext cx="835224" cy="664522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D104E688-F308-4D89-AB3D-D181891F5D6F}"/>
              </a:ext>
            </a:extLst>
          </p:cNvPr>
          <p:cNvSpPr/>
          <p:nvPr/>
        </p:nvSpPr>
        <p:spPr>
          <a:xfrm>
            <a:off x="10989365" y="2597426"/>
            <a:ext cx="835225" cy="6645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C129E-4C91-4ADF-B71A-CAE10F4F3562}"/>
              </a:ext>
            </a:extLst>
          </p:cNvPr>
          <p:cNvSpPr txBox="1"/>
          <p:nvPr/>
        </p:nvSpPr>
        <p:spPr>
          <a:xfrm>
            <a:off x="11126333" y="2335816"/>
            <a:ext cx="83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Вперёд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FC208C-FFED-4A45-814A-67F9700A6478}"/>
              </a:ext>
            </a:extLst>
          </p:cNvPr>
          <p:cNvSpPr txBox="1"/>
          <p:nvPr/>
        </p:nvSpPr>
        <p:spPr>
          <a:xfrm>
            <a:off x="10839971" y="5499652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674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85E77249-4BA0-4B76-B103-225F745CC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56169" y="2617137"/>
            <a:ext cx="2318339" cy="214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F41AD4-0F59-4B52-BD4A-E12FE16FC613}"/>
              </a:ext>
            </a:extLst>
          </p:cNvPr>
          <p:cNvSpPr txBox="1"/>
          <p:nvPr/>
        </p:nvSpPr>
        <p:spPr>
          <a:xfrm>
            <a:off x="6861312" y="149304"/>
            <a:ext cx="4253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omic Sans MS" panose="030F0702030302020204" pitchFamily="66" charset="0"/>
              </a:rPr>
              <a:t>Учащиеся, которые посещают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объединение по интересам «Музейное дело», </a:t>
            </a:r>
            <a:r>
              <a:rPr lang="ru-RU" dirty="0">
                <a:latin typeface="Comic Sans MS" panose="030F0702030302020204" pitchFamily="66" charset="0"/>
              </a:rPr>
              <a:t>активно ведут работу с ветеранами Великой Отечественной войны, приглашают на вечера встреч, приуроченные ко Дню пожилого человека и 23 февраля, 9 мая. Учатся проводить экскурсии, создают наглядные пособия для музея.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DA34D7B-8B6D-4D0A-9346-A0924BA1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4122286"/>
            <a:ext cx="3342860" cy="239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6A5CB9F-BAD3-431D-AB7F-5979FB1B7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091" y="1211446"/>
            <a:ext cx="2318338" cy="260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CD0C8AC-B171-4DC5-8DA3-37CDDFFDED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268" y="3373197"/>
            <a:ext cx="4127604" cy="309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8A6E884-452F-4039-8462-94093796A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7648" y="6018774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B22BE7-5AFF-4ED9-875F-0DB1CAB11DA3}"/>
              </a:ext>
            </a:extLst>
          </p:cNvPr>
          <p:cNvSpPr txBox="1"/>
          <p:nvPr/>
        </p:nvSpPr>
        <p:spPr>
          <a:xfrm>
            <a:off x="11115260" y="5645426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24543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87" y="27824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A55EBF-FBB5-4273-A457-324BCD47131C}"/>
              </a:ext>
            </a:extLst>
          </p:cNvPr>
          <p:cNvSpPr txBox="1"/>
          <p:nvPr/>
        </p:nvSpPr>
        <p:spPr>
          <a:xfrm>
            <a:off x="1317108" y="4492358"/>
            <a:ext cx="51945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Comic Sans MS" panose="030F0702030302020204" pitchFamily="66" charset="0"/>
              </a:rPr>
              <a:t>Работа музея ведётся активно, ведь нужно как можно чаще вспоминать подвиг, который совершили наши предки, чтобы остановить самое страшное и кровопролитное преступление, которое совершалось против всего человечества, нужно помнить о том, что люди, ценой своей жизни спасли мир от фашизма…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6F36ED-5B27-4D44-B540-75CD8E93F8C7}"/>
              </a:ext>
            </a:extLst>
          </p:cNvPr>
          <p:cNvSpPr txBox="1"/>
          <p:nvPr/>
        </p:nvSpPr>
        <p:spPr>
          <a:xfrm>
            <a:off x="2141368" y="1088771"/>
            <a:ext cx="354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Музей посещают учащиеся других школ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475343-2F99-435C-9BBA-33AEDB05E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128" y="1650931"/>
            <a:ext cx="3798065" cy="284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9DFD56-9A6A-43DF-8583-AC37343DF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52" y="94813"/>
            <a:ext cx="4141111" cy="309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DFECB4D-3800-4660-9DCD-C5CAF78CF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829" y="3112810"/>
            <a:ext cx="4132484" cy="309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5376" y="5709311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BBE4E-3B5B-4050-9542-DA753ABBC342}"/>
              </a:ext>
            </a:extLst>
          </p:cNvPr>
          <p:cNvSpPr txBox="1"/>
          <p:nvPr/>
        </p:nvSpPr>
        <p:spPr>
          <a:xfrm>
            <a:off x="10933043" y="5353878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60246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26" y="1639555"/>
            <a:ext cx="4955374" cy="5521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НАИБОЛЕЕ ЦЕННЫЕ МУЗЕЙНЫЕ ПРЕДМЕТЫ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28" y="5809902"/>
            <a:ext cx="835224" cy="6645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DBE5B9-1C0C-4503-AA0E-6DE5D0870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88355" y="1171619"/>
            <a:ext cx="5155738" cy="38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0E78A5-6635-4A39-8252-7B08B3166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0"/>
          <a:stretch/>
        </p:blipFill>
        <p:spPr>
          <a:xfrm rot="10800000">
            <a:off x="1176260" y="2547244"/>
            <a:ext cx="5011693" cy="313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: вправо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D611D2-9683-4249-B856-C3CA715F11BF}"/>
              </a:ext>
            </a:extLst>
          </p:cNvPr>
          <p:cNvSpPr/>
          <p:nvPr/>
        </p:nvSpPr>
        <p:spPr>
          <a:xfrm>
            <a:off x="10728495" y="2847420"/>
            <a:ext cx="1016000" cy="7702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2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795" y="2917370"/>
            <a:ext cx="4955374" cy="5521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НАИБОЛЕЕ ЦЕННЫЕ МУЗЕЙНЫЕ ПРЕДМЕТЫ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28" y="5809902"/>
            <a:ext cx="835224" cy="664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1FE68F-AF60-47AB-B875-07AE909A0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1988" y="1665243"/>
            <a:ext cx="5218445" cy="391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167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1" y="948928"/>
            <a:ext cx="49128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Музе</a:t>
            </a:r>
            <a:r>
              <a:rPr lang="be-BY" dirty="0">
                <a:latin typeface="Comic Sans MS" panose="030F0702030302020204" pitchFamily="66" charset="0"/>
              </a:rPr>
              <a:t>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боевой славы средней школы №32 </a:t>
            </a:r>
            <a:r>
              <a:rPr lang="ru-RU" dirty="0" err="1">
                <a:latin typeface="Comic Sans MS" panose="030F0702030302020204" pitchFamily="66" charset="0"/>
              </a:rPr>
              <a:t>г.Могилёва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64823066-DD9B-410D-99CC-F771B658E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54" y="2724156"/>
            <a:ext cx="4728410" cy="368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A3407B-A91A-47EC-BCF9-FA2C9BBC9B20}"/>
              </a:ext>
            </a:extLst>
          </p:cNvPr>
          <p:cNvSpPr txBox="1"/>
          <p:nvPr/>
        </p:nvSpPr>
        <p:spPr>
          <a:xfrm>
            <a:off x="6946231" y="625763"/>
            <a:ext cx="370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СОДЕРЖАНИЕ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34811F-79D0-4198-BCB1-144C4269265A}"/>
              </a:ext>
            </a:extLst>
          </p:cNvPr>
          <p:cNvSpPr txBox="1"/>
          <p:nvPr/>
        </p:nvSpPr>
        <p:spPr>
          <a:xfrm>
            <a:off x="7475622" y="3115981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ЭКСПОЗИЦИИ МУЗЕЯ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48A5D8F-BD13-47D8-9D71-DD85D42BD14F}"/>
              </a:ext>
            </a:extLst>
          </p:cNvPr>
          <p:cNvSpPr txBox="1"/>
          <p:nvPr/>
        </p:nvSpPr>
        <p:spPr>
          <a:xfrm>
            <a:off x="7307181" y="1916906"/>
            <a:ext cx="32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ХАРАКТЕРИСТИКА МУЗЕЯ</a:t>
            </a: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D08D0BC-9513-45E5-8371-34BC2BA5036F}"/>
              </a:ext>
            </a:extLst>
          </p:cNvPr>
          <p:cNvSpPr txBox="1"/>
          <p:nvPr/>
        </p:nvSpPr>
        <p:spPr>
          <a:xfrm>
            <a:off x="7111448" y="3757600"/>
            <a:ext cx="431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НАПРАВЛЕНИЯ ДЕЯТЕЛЬНОСТИ</a:t>
            </a: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D2603DB-85DB-4174-A17D-F45A16EF3200}"/>
              </a:ext>
            </a:extLst>
          </p:cNvPr>
          <p:cNvSpPr txBox="1"/>
          <p:nvPr/>
        </p:nvSpPr>
        <p:spPr>
          <a:xfrm>
            <a:off x="6497053" y="4399220"/>
            <a:ext cx="5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НАИБОЛЕЕ ЦЕННЫЕ МУЗЕЙНЫЕ ПРЕДМЕТЫ</a:t>
            </a:r>
          </a:p>
        </p:txBody>
      </p:sp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BFFC5C3A-BEEA-4705-9DE0-AF869A6DC75A}"/>
              </a:ext>
            </a:extLst>
          </p:cNvPr>
          <p:cNvSpPr txBox="1"/>
          <p:nvPr/>
        </p:nvSpPr>
        <p:spPr>
          <a:xfrm>
            <a:off x="7872664" y="2561718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ИСТОРИЯ МУЗЕЯ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432E915-673A-4569-8EE9-229EE4E22456}"/>
              </a:ext>
            </a:extLst>
          </p:cNvPr>
          <p:cNvGrpSpPr/>
          <p:nvPr/>
        </p:nvGrpSpPr>
        <p:grpSpPr>
          <a:xfrm>
            <a:off x="9775371" y="5760026"/>
            <a:ext cx="1291772" cy="530072"/>
            <a:chOff x="9688285" y="5598294"/>
            <a:chExt cx="1291772" cy="530072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xmlns="" id="{F61688D4-ACD0-4DB0-8C74-DE83E9B381F0}"/>
                </a:ext>
              </a:extLst>
            </p:cNvPr>
            <p:cNvSpPr/>
            <p:nvPr/>
          </p:nvSpPr>
          <p:spPr>
            <a:xfrm>
              <a:off x="9688285" y="5813272"/>
              <a:ext cx="1291772" cy="31509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E17DE84-BA1A-4127-B9CE-511D508DAC40}"/>
                </a:ext>
              </a:extLst>
            </p:cNvPr>
            <p:cNvSpPr txBox="1"/>
            <p:nvPr/>
          </p:nvSpPr>
          <p:spPr>
            <a:xfrm>
              <a:off x="9688285" y="5598294"/>
              <a:ext cx="1211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/>
                </a:rPr>
                <a:t>ВПЕРЁД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0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7557"/>
            <a:ext cx="46482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ХАРАКТЕРИСТИКА МУЗЕЯ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B917E7F-9CA1-4484-A496-B43D314D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394" y="1422397"/>
            <a:ext cx="4957012" cy="450858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Музей Боевой Славы расположен на базе Средней школы №32 города </a:t>
            </a:r>
            <a:r>
              <a:rPr lang="ru-RU" sz="2400" i="1" dirty="0" err="1"/>
              <a:t>Могилёва</a:t>
            </a:r>
            <a:r>
              <a:rPr lang="ru-RU" sz="2400" i="1" dirty="0"/>
              <a:t>. </a:t>
            </a:r>
          </a:p>
          <a:p>
            <a:pPr algn="ctr"/>
            <a:r>
              <a:rPr lang="ru-RU" sz="2400" i="1" dirty="0"/>
              <a:t>Адрес школы: ул. </a:t>
            </a:r>
            <a:r>
              <a:rPr lang="ru-RU" sz="2400" i="1" dirty="0" err="1"/>
              <a:t>Залуцкого</a:t>
            </a:r>
            <a:r>
              <a:rPr lang="ru-RU" sz="2400" i="1" dirty="0"/>
              <a:t> 4</a:t>
            </a:r>
          </a:p>
          <a:p>
            <a:pPr algn="ctr"/>
            <a:r>
              <a:rPr lang="ru-RU" sz="2400" i="1" dirty="0"/>
              <a:t>Телефон: +375 222 73-47-25</a:t>
            </a:r>
          </a:p>
          <a:p>
            <a:pPr algn="ctr"/>
            <a:r>
              <a:rPr lang="ru-RU" sz="1800" i="1" dirty="0"/>
              <a:t>Почтовый ящик: mogilev_school32@octroomog.by</a:t>
            </a:r>
          </a:p>
          <a:p>
            <a:pPr algn="ctr"/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2A1D77-21CD-447E-AECE-925E018B74C5}"/>
              </a:ext>
            </a:extLst>
          </p:cNvPr>
          <p:cNvSpPr txBox="1"/>
          <p:nvPr/>
        </p:nvSpPr>
        <p:spPr>
          <a:xfrm>
            <a:off x="6250406" y="5269261"/>
            <a:ext cx="3368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Руководитель музея: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Матвеева Мария Валерьевна</a:t>
            </a:r>
          </a:p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к.т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+37529-133-93-37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F0D404-EB0C-41BF-AB26-AB89F21EA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812" y="1891315"/>
            <a:ext cx="4691862" cy="3458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048ED0-A40A-4C8D-AFD3-6E3454C6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394" y="3972522"/>
            <a:ext cx="5088145" cy="275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&quot;В конец&quot;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9744E185-7968-4353-9C2C-C51ED4A3B04E}"/>
              </a:ext>
            </a:extLst>
          </p:cNvPr>
          <p:cNvSpPr/>
          <p:nvPr/>
        </p:nvSpPr>
        <p:spPr>
          <a:xfrm>
            <a:off x="10686390" y="5958674"/>
            <a:ext cx="820568" cy="6470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60A5A5-9247-452B-8F76-BFE99B73B508}"/>
              </a:ext>
            </a:extLst>
          </p:cNvPr>
          <p:cNvSpPr txBox="1"/>
          <p:nvPr/>
        </p:nvSpPr>
        <p:spPr>
          <a:xfrm>
            <a:off x="7088083" y="413987"/>
            <a:ext cx="4227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Музейный фонд </a:t>
            </a:r>
            <a:r>
              <a:rPr lang="ru-RU" dirty="0">
                <a:latin typeface="Comic Sans MS" panose="030F0702030302020204" pitchFamily="66" charset="0"/>
              </a:rPr>
              <a:t>насчитывает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427 экспонатов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143</a:t>
            </a:r>
            <a:r>
              <a:rPr lang="ru-RU" dirty="0">
                <a:latin typeface="Comic Sans MS" panose="030F0702030302020204" pitchFamily="66" charset="0"/>
              </a:rPr>
              <a:t> предмета основного фонда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284 </a:t>
            </a:r>
            <a:r>
              <a:rPr lang="ru-RU" dirty="0">
                <a:latin typeface="Comic Sans MS" panose="030F0702030302020204" pitchFamily="66" charset="0"/>
              </a:rPr>
              <a:t>предмета вспомогательного фонда.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A3BBE8-0282-498D-B767-02B86D74EC51}"/>
              </a:ext>
            </a:extLst>
          </p:cNvPr>
          <p:cNvSpPr txBox="1"/>
          <p:nvPr/>
        </p:nvSpPr>
        <p:spPr>
          <a:xfrm>
            <a:off x="11096674" y="5645426"/>
            <a:ext cx="98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940379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F167FA1-A5A4-4CA1-B2C5-7139D56CC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7" y="0"/>
            <a:ext cx="11594432" cy="70279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8770C3-1167-4F87-9FFD-5366DFFD75B7}"/>
              </a:ext>
            </a:extLst>
          </p:cNvPr>
          <p:cNvSpPr txBox="1"/>
          <p:nvPr/>
        </p:nvSpPr>
        <p:spPr>
          <a:xfrm>
            <a:off x="2165684" y="443131"/>
            <a:ext cx="376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ИСТОРИЯ МУЗЕЯ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51FEE0-F7BC-4A21-8EE7-FF9106287637}"/>
              </a:ext>
            </a:extLst>
          </p:cNvPr>
          <p:cNvSpPr txBox="1"/>
          <p:nvPr/>
        </p:nvSpPr>
        <p:spPr>
          <a:xfrm>
            <a:off x="2061410" y="1521222"/>
            <a:ext cx="39784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торжественной обстановке был открыт школьный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музей боевой славы.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1995 года музеем руководила Бодунова Людмила Семёновна. Это человек увлечённый, стремящийся вложить частичку своей души в детей, которые не соприкасались с трагическими событиями.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4A1ED9-D503-400A-905A-EE6918F7AEDC}"/>
              </a:ext>
            </a:extLst>
          </p:cNvPr>
          <p:cNvSpPr txBox="1"/>
          <p:nvPr/>
        </p:nvSpPr>
        <p:spPr>
          <a:xfrm>
            <a:off x="2526631" y="1208365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 февраля 1986 года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F2F42C-0F21-460D-A8F5-CBD99237B5C6}"/>
              </a:ext>
            </a:extLst>
          </p:cNvPr>
          <p:cNvSpPr txBox="1"/>
          <p:nvPr/>
        </p:nvSpPr>
        <p:spPr>
          <a:xfrm>
            <a:off x="7057524" y="789045"/>
            <a:ext cx="3978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главной задачей она считала сохранить память о войне, не утратить связь поколений……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F4A743-7E62-46EE-999F-C1F5B5719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58" y="1985809"/>
            <a:ext cx="4243228" cy="3246530"/>
          </a:xfrm>
          <a:prstGeom prst="rect">
            <a:avLst/>
          </a:prstGeom>
        </p:spPr>
      </p:pic>
      <p:pic>
        <p:nvPicPr>
          <p:cNvPr id="17" name="Рисунок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2EEEED4D-728B-4FEA-8869-85A0CCDF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081" y="5736694"/>
            <a:ext cx="835224" cy="66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D298F1-3200-4629-B9EC-9FAB96C5BF6D}"/>
              </a:ext>
            </a:extLst>
          </p:cNvPr>
          <p:cNvSpPr txBox="1"/>
          <p:nvPr/>
        </p:nvSpPr>
        <p:spPr>
          <a:xfrm>
            <a:off x="10130590" y="5463260"/>
            <a:ext cx="90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893491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376394">
            <a:off x="6855394" y="961335"/>
            <a:ext cx="4867005" cy="9574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Экспозиции </a:t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музея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A0AF77-2011-4C87-A7B8-B61EA877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910" y="330722"/>
            <a:ext cx="5486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u="sng" dirty="0"/>
              <a:t>В настоящее время  музее представлены следующие экспозиции:</a:t>
            </a:r>
          </a:p>
          <a:p>
            <a:endParaRPr lang="ru-RU" sz="2000" i="1" u="sng" dirty="0"/>
          </a:p>
        </p:txBody>
      </p:sp>
      <p:pic>
        <p:nvPicPr>
          <p:cNvPr id="7" name="Рисунок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D48EA6CD-D111-4DE5-B12E-89AB700D1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884" y="1141490"/>
            <a:ext cx="4550957" cy="1450053"/>
          </a:xfrm>
          <a:prstGeom prst="rect">
            <a:avLst/>
          </a:prstGeom>
        </p:spPr>
      </p:pic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C11026-4AAB-4D2C-96D6-9132DA175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1372">
            <a:off x="5809140" y="861079"/>
            <a:ext cx="2320978" cy="2320978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1F0F2B7-040C-41E5-AAA6-B3566E835FE8}"/>
              </a:ext>
            </a:extLst>
          </p:cNvPr>
          <p:cNvGrpSpPr/>
          <p:nvPr/>
        </p:nvGrpSpPr>
        <p:grpSpPr>
          <a:xfrm>
            <a:off x="676471" y="2114125"/>
            <a:ext cx="8701249" cy="3210108"/>
            <a:chOff x="676471" y="2114125"/>
            <a:chExt cx="8701249" cy="3210108"/>
          </a:xfrm>
        </p:grpSpPr>
        <p:pic>
          <p:nvPicPr>
            <p:cNvPr id="13" name="Рисунок 12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0E841A11-9CF3-4AFA-8417-8D85009BB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8888" y="2672150"/>
              <a:ext cx="6288832" cy="1832618"/>
            </a:xfrm>
            <a:prstGeom prst="rect">
              <a:avLst/>
            </a:prstGeom>
          </p:spPr>
        </p:pic>
        <p:pic>
          <p:nvPicPr>
            <p:cNvPr id="17" name="Рисунок 1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09C89CE6-5001-44AB-B905-E6954A69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996507">
              <a:off x="676471" y="2114125"/>
              <a:ext cx="3210108" cy="321010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F645C51-C20D-441F-9F19-9973D96AA07E}"/>
              </a:ext>
            </a:extLst>
          </p:cNvPr>
          <p:cNvGrpSpPr/>
          <p:nvPr/>
        </p:nvGrpSpPr>
        <p:grpSpPr>
          <a:xfrm>
            <a:off x="4510969" y="2842795"/>
            <a:ext cx="7733140" cy="3501955"/>
            <a:chOff x="4841377" y="2645600"/>
            <a:chExt cx="7733140" cy="3501955"/>
          </a:xfrm>
        </p:grpSpPr>
        <p:pic>
          <p:nvPicPr>
            <p:cNvPr id="11" name="Рисунок 10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ACC8DB9C-1267-42AA-A40C-5207D3BB0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1377" y="4386049"/>
              <a:ext cx="6152147" cy="1761506"/>
            </a:xfrm>
            <a:prstGeom prst="rect">
              <a:avLst/>
            </a:prstGeom>
          </p:spPr>
        </p:pic>
        <p:pic>
          <p:nvPicPr>
            <p:cNvPr id="18" name="Рисунок 17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3E03A8C6-B7F4-44D6-B6D2-A9A8F126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81812">
              <a:off x="9245979" y="2645600"/>
              <a:ext cx="3328538" cy="3323947"/>
            </a:xfrm>
            <a:prstGeom prst="rect">
              <a:avLst/>
            </a:prstGeom>
          </p:spPr>
        </p:pic>
      </p:grpSp>
      <p:pic>
        <p:nvPicPr>
          <p:cNvPr id="21" name="Рисунок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53B7945-D1F0-4161-A8AC-A90D5CAFB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8884" y="5839202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7A34FB-78E5-42E0-9B5A-A846DC73C655}"/>
              </a:ext>
            </a:extLst>
          </p:cNvPr>
          <p:cNvSpPr txBox="1"/>
          <p:nvPr/>
        </p:nvSpPr>
        <p:spPr>
          <a:xfrm>
            <a:off x="1528884" y="5556987"/>
            <a:ext cx="106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189895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55" y="58584"/>
            <a:ext cx="5305926" cy="1325563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ОБОРОНА МОГИЛЁВА</a:t>
            </a:r>
          </a:p>
        </p:txBody>
      </p:sp>
      <p:pic>
        <p:nvPicPr>
          <p:cNvPr id="6" name="Объект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CAE979B-891F-418C-BCD2-34DF990A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4289" y="202963"/>
            <a:ext cx="835224" cy="664522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12A81D-910D-4C2A-884A-4DE0DDF2E5AE}"/>
              </a:ext>
            </a:extLst>
          </p:cNvPr>
          <p:cNvSpPr txBox="1"/>
          <p:nvPr/>
        </p:nvSpPr>
        <p:spPr>
          <a:xfrm>
            <a:off x="7251031" y="6078865"/>
            <a:ext cx="40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ВЕРНУТЬСЯ К ДРУГИМ ЭКСПОЗИЦИЯМ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636D01-DA15-406C-97BF-683DC9419E9A}"/>
              </a:ext>
            </a:extLst>
          </p:cNvPr>
          <p:cNvSpPr txBox="1"/>
          <p:nvPr/>
        </p:nvSpPr>
        <p:spPr>
          <a:xfrm>
            <a:off x="1929811" y="1264316"/>
            <a:ext cx="433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Повествует об организации оборонительных мероприятий города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C0B9B2-9EED-458A-911E-B7916DA7F1A6}"/>
              </a:ext>
            </a:extLst>
          </p:cNvPr>
          <p:cNvSpPr txBox="1"/>
          <p:nvPr/>
        </p:nvSpPr>
        <p:spPr>
          <a:xfrm>
            <a:off x="6975498" y="848818"/>
            <a:ext cx="4067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Рассказывает о деятельности народного ополчения нашего города, а также о первых успехах красноармейцев (например, сбитые немецкие самолёты).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7AF3EF-6F0D-4CB7-A289-808A8A9FAF6F}"/>
              </a:ext>
            </a:extLst>
          </p:cNvPr>
          <p:cNvSpPr txBox="1"/>
          <p:nvPr/>
        </p:nvSpPr>
        <p:spPr>
          <a:xfrm>
            <a:off x="1641053" y="4970869"/>
            <a:ext cx="43373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Знакомят посетителей с периодами обороны города </a:t>
            </a:r>
            <a:r>
              <a:rPr lang="ru-RU" i="1" dirty="0" err="1"/>
              <a:t>Могилёва</a:t>
            </a:r>
            <a:r>
              <a:rPr lang="ru-RU" i="1" dirty="0"/>
              <a:t> (деятельности Романова Т.Р., Кутепова С.Ф.), об организации работы по созданию укреплений вокруг города.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57A550-0B8B-429E-80B2-EE63152CB9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193" y="2171368"/>
            <a:ext cx="4844111" cy="363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0F0CAE-78FD-4C61-B7D1-B422700A3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222" y="2103938"/>
            <a:ext cx="4646778" cy="295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1F877E-9B41-42C9-A9D2-CE30FCCD0AF8}"/>
              </a:ext>
            </a:extLst>
          </p:cNvPr>
          <p:cNvSpPr txBox="1"/>
          <p:nvPr/>
        </p:nvSpPr>
        <p:spPr>
          <a:xfrm>
            <a:off x="10114289" y="-65901"/>
            <a:ext cx="146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09212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5" y="500062"/>
            <a:ext cx="52096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ПАРТИЗАНСКОЕ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ДВИЖЕНИЕ 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ПОДПОЛЬЕ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A5DA34-1162-4435-AE7F-F0E47D774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2496" y="3394765"/>
            <a:ext cx="3366055" cy="326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0D264DB-859F-4773-94B5-A5420EB3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01" y="166061"/>
            <a:ext cx="835224" cy="66452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E08A23C3-8C1E-42FE-868D-D4C7B0E19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674" y="6176963"/>
            <a:ext cx="4072481" cy="493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65106C-300A-4451-8AA4-3C45ADD7BB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6143" y="219530"/>
            <a:ext cx="3238416" cy="27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26E9EC-8672-415A-B1C6-6FD0BFB814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59542" y="2332490"/>
            <a:ext cx="2772367" cy="475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4DA7EE-B667-4BC8-BA41-3756CF23A936}"/>
              </a:ext>
            </a:extLst>
          </p:cNvPr>
          <p:cNvSpPr txBox="1"/>
          <p:nvPr/>
        </p:nvSpPr>
        <p:spPr>
          <a:xfrm>
            <a:off x="1400711" y="1914976"/>
            <a:ext cx="4869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Данные экспозиции рассказывают о подвиге</a:t>
            </a:r>
          </a:p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гражданского населения в тылу врага, о подвиге Лёни </a:t>
            </a:r>
            <a:r>
              <a:rPr lang="ru-RU" sz="1550" i="1" dirty="0" err="1">
                <a:latin typeface="Comic Sans MS" panose="030F0702030302020204" pitchFamily="66" charset="0"/>
              </a:rPr>
              <a:t>Лорченко</a:t>
            </a:r>
            <a:r>
              <a:rPr lang="ru-RU" sz="1550" i="1" dirty="0">
                <a:latin typeface="Comic Sans MS" panose="030F0702030302020204" pitchFamily="66" charset="0"/>
              </a:rPr>
              <a:t>, Тани Карпинской и</a:t>
            </a:r>
          </a:p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других неравнодушных горожан, о деятельности партизанского отряда № 600 под руководством Ивана Павловича Станкевича.</a:t>
            </a:r>
          </a:p>
        </p:txBody>
      </p:sp>
    </p:spTree>
    <p:extLst>
      <p:ext uri="{BB962C8B-B14F-4D97-AF65-F5344CB8AC3E}">
        <p14:creationId xmlns:p14="http://schemas.microsoft.com/office/powerpoint/2010/main" val="1390391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68" y="500062"/>
            <a:ext cx="5081337" cy="11034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ОСВОБОЖДЕНИЕ 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ГОРОДА МОГИЛЁВА</a:t>
            </a:r>
          </a:p>
        </p:txBody>
      </p:sp>
      <p:pic>
        <p:nvPicPr>
          <p:cNvPr id="4" name="Объект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579F0CE3-A3C5-4DD3-8C29-2BF0A8300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2420" y="167801"/>
            <a:ext cx="835224" cy="66452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3411B96C-B25E-45BC-BECC-069445D83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096" y="6196380"/>
            <a:ext cx="4072481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951739-9BCA-4A95-BF71-DB50496C1B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659" y="722567"/>
            <a:ext cx="4347438" cy="285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1EA538-D724-463A-A811-E718BBD706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496" y="3575641"/>
            <a:ext cx="4863025" cy="273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777111-4D85-4DED-932F-8B47E0943338}"/>
              </a:ext>
            </a:extLst>
          </p:cNvPr>
          <p:cNvSpPr txBox="1"/>
          <p:nvPr/>
        </p:nvSpPr>
        <p:spPr>
          <a:xfrm>
            <a:off x="1511967" y="1837826"/>
            <a:ext cx="482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Comic Sans MS" panose="030F0702030302020204" pitchFamily="66" charset="0"/>
              </a:rPr>
              <a:t>Экспозиция посвящена заключительному этапу Великой Отечественной войны, в ходе которого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28 июня 1944 года </a:t>
            </a:r>
            <a:r>
              <a:rPr lang="ru-RU" sz="2000" i="1" dirty="0">
                <a:latin typeface="Comic Sans MS" panose="030F0702030302020204" pitchFamily="66" charset="0"/>
              </a:rPr>
              <a:t>был освобождён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Могилев.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2DD1117-CB35-4C01-AC3F-1A6B62DB90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449" y="3330310"/>
            <a:ext cx="4557370" cy="322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90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4361CDC-1384-4BDF-B153-9A70DBBD5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997" y="2994994"/>
            <a:ext cx="4465983" cy="340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B6192B-6273-41E0-BA8F-9441D125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75740" y="-384844"/>
            <a:ext cx="2838736" cy="392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828972-1C68-45BD-81F0-026183A95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542" y="3890495"/>
            <a:ext cx="5155096" cy="256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11F769-33E8-4A2C-93FB-D91F8ED12B76}"/>
              </a:ext>
            </a:extLst>
          </p:cNvPr>
          <p:cNvSpPr txBox="1"/>
          <p:nvPr/>
        </p:nvSpPr>
        <p:spPr>
          <a:xfrm>
            <a:off x="1701247" y="1849713"/>
            <a:ext cx="4426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omic Sans MS" panose="030F0702030302020204" pitchFamily="66" charset="0"/>
              </a:rPr>
              <a:t>На базе музея проводятся не только обзорные, но и тематические экскурсии: «Шла Народная война», «110 идет в бессмертие», «По следам отца» (о генерале М. Т. Романове).</a:t>
            </a:r>
          </a:p>
        </p:txBody>
      </p:sp>
      <p:pic>
        <p:nvPicPr>
          <p:cNvPr id="14" name="Рисуно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3D03C928-8B4A-405C-9F78-6314201FD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5280" y="5833730"/>
            <a:ext cx="835224" cy="66452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B1F70BA7-A131-40A8-B8A6-6DC715863F67}"/>
              </a:ext>
            </a:extLst>
          </p:cNvPr>
          <p:cNvSpPr/>
          <p:nvPr/>
        </p:nvSpPr>
        <p:spPr>
          <a:xfrm>
            <a:off x="11081279" y="2650012"/>
            <a:ext cx="835224" cy="6645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BC3BC8-2EA1-4599-9EBE-116EBD60AA7D}"/>
              </a:ext>
            </a:extLst>
          </p:cNvPr>
          <p:cNvSpPr txBox="1"/>
          <p:nvPr/>
        </p:nvSpPr>
        <p:spPr>
          <a:xfrm>
            <a:off x="10783627" y="5514190"/>
            <a:ext cx="111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назад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295DD2-CD87-4957-B83A-4218520E2B39}"/>
              </a:ext>
            </a:extLst>
          </p:cNvPr>
          <p:cNvSpPr txBox="1"/>
          <p:nvPr/>
        </p:nvSpPr>
        <p:spPr>
          <a:xfrm>
            <a:off x="11106980" y="2412347"/>
            <a:ext cx="71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вперед</a:t>
            </a:r>
          </a:p>
        </p:txBody>
      </p:sp>
    </p:spTree>
    <p:extLst>
      <p:ext uri="{BB962C8B-B14F-4D97-AF65-F5344CB8AC3E}">
        <p14:creationId xmlns:p14="http://schemas.microsoft.com/office/powerpoint/2010/main" val="2380829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462</Words>
  <Application>Microsoft Office PowerPoint</Application>
  <PresentationFormat>Произвольный</PresentationFormat>
  <Paragraphs>58</Paragraphs>
  <Slides>14</Slides>
  <Notes>0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Музей боевой славы средней школы №32 г.Могилёва</vt:lpstr>
      <vt:lpstr>ХАРАКТЕРИСТИКА МУЗЕЯ</vt:lpstr>
      <vt:lpstr>Презентация PowerPoint</vt:lpstr>
      <vt:lpstr>Экспозиции  музея</vt:lpstr>
      <vt:lpstr>ОБОРОНА МОГИЛЁВА</vt:lpstr>
      <vt:lpstr>ПАРТИЗАНСКОЕ  ДВИЖЕНИЕ И  ПОДПОЛЬЕ</vt:lpstr>
      <vt:lpstr>ОСВОБОЖДЕНИЕ  ГОРОДА МОГИЛЁВА</vt:lpstr>
      <vt:lpstr>НАПРАВЛЕНИЯ ДЕЯТЕЛЬНОСТИ </vt:lpstr>
      <vt:lpstr>НАПРАВЛЕНИЯ ДЕЯТЕЛЬНОСТИ </vt:lpstr>
      <vt:lpstr>НАПРАВЛЕНИЯ ДЕЯТЕЛЬНОСТИ </vt:lpstr>
      <vt:lpstr>НАПРАВЛЕНИЯ ДЕЯТЕЛЬНОСТИ </vt:lpstr>
      <vt:lpstr>НАИБОЛЕЕ ЦЕННЫЕ МУЗЕЙНЫЕ ПРЕДМЕТЫ  </vt:lpstr>
      <vt:lpstr>НАИБОЛЕЕ ЦЕННЫЕ МУЗЕЙНЫЕ ПРЕДМЕТЫ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Матвей</dc:creator>
  <cp:lastModifiedBy>Admin</cp:lastModifiedBy>
  <cp:revision>33</cp:revision>
  <dcterms:created xsi:type="dcterms:W3CDTF">2024-04-08T15:41:12Z</dcterms:created>
  <dcterms:modified xsi:type="dcterms:W3CDTF">2024-08-13T08:57:24Z</dcterms:modified>
</cp:coreProperties>
</file>